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5.xml"/><Relationship Id="rId75" Type="http://schemas.openxmlformats.org/officeDocument/2006/relationships/font" Target="fonts/Lato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7.xml"/><Relationship Id="rId77" Type="http://schemas.openxmlformats.org/officeDocument/2006/relationships/font" Target="fonts/Lato-italic.fntdata"/><Relationship Id="rId32" Type="http://schemas.openxmlformats.org/officeDocument/2006/relationships/slide" Target="slides/slide26.xml"/><Relationship Id="rId76" Type="http://schemas.openxmlformats.org/officeDocument/2006/relationships/font" Target="fonts/Lato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8.xml"/><Relationship Id="rId78" Type="http://schemas.openxmlformats.org/officeDocument/2006/relationships/font" Target="fonts/La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75018c79_2_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8975018c7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c77b135e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9c77b135e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c77b135e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9c77b135e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c77b135e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9c77b135e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c77b135e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9c77b13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c77b135e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9c77b135e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c77b135e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9c77b135e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c77b135e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9c77b135e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c77b135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9c77b135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c77b135e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9c77b135e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c77b135e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9c77b135e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975018c7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8975018c7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c77b135e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9c77b135e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c77b135e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9c77b135e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c77b135e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9c77b135e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c77b135e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9c77b135e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c77b135e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c77b135e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c77b135e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9c77b135e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c77b135e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9c77b135e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c77b135e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9c77b135e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c77b135e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c77b135e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c77b135e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c77b135e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afc98e4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9afc98e4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c77b135e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9c77b135e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c77b135e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9c77b135e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c77b135e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9c77b135e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c77b135e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9c77b135e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c77b135e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9c77b135e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c77b135e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9c77b135e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c77b135e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9c77b135e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c77b135e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39c77b135e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c77b135e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9c77b135e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9c77b135e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9c77b135e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afc98e4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9afc98e4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c77b135e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9c77b135e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c77b135e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9c77b135e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c77b135e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9c77b135e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c77b135e1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9c77b135e1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c77b135e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9c77b135e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c77b135e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9c77b135e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c77b135e1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9c77b135e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c77b135e1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9c77b135e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c77b135e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c77b135e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c77b135e1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9c77b135e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77b135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9c77b135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9c77b135e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9c77b135e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9c77b135e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9c77b135e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9c77b135e1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9c77b135e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c77b135e1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9c77b135e1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c77b135e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9c77b135e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c77b135e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9c77b135e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9c77b135e1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9c77b135e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9c77b135e1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9c77b135e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c77b135e1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9c77b135e1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c77b135e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9c77b135e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c77b135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9c77b135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c77b135e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9c77b135e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9c77b135e1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9c77b135e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c77b135e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9c77b135e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9c77b135e1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9c77b135e1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8975018c79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8975018c79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c77b135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9c77b135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c77b135e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9c77b135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c77b135e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c77b135e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ctrTitle"/>
          </p:nvPr>
        </p:nvSpPr>
        <p:spPr>
          <a:xfrm>
            <a:off x="2371725" y="630225"/>
            <a:ext cx="63315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Chapter 7 -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Advanced Text Generation Techniques and Tools</a:t>
            </a:r>
            <a:endParaRPr/>
          </a:p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From the book Hands-On Large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197475" y="683675"/>
            <a:ext cx="8215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template for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Phi-3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is comprised of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four main components: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&lt;s&gt;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to indicate when the prompt starts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&lt;|user|&gt;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indicate the start of the user's prompt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&lt;|assistant|&gt;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indicate the start of the model's outpu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&lt;|end|&gt;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indicate the end of either the prompt or the model's output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9" name="Google Shape;189;p36"/>
          <p:cNvSpPr txBox="1"/>
          <p:nvPr>
            <p:ph type="title"/>
          </p:nvPr>
        </p:nvSpPr>
        <p:spPr>
          <a:xfrm>
            <a:off x="197475" y="683675"/>
            <a:ext cx="8215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template for </a:t>
            </a:r>
            <a:r>
              <a:rPr b="0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Phi-3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is comprised of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four main components: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6" y="1164550"/>
            <a:ext cx="6607900" cy="3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6" name="Google Shape;196;p37"/>
          <p:cNvSpPr txBox="1"/>
          <p:nvPr>
            <p:ph type="title"/>
          </p:nvPr>
        </p:nvSpPr>
        <p:spPr>
          <a:xfrm>
            <a:off x="197475" y="683675"/>
            <a:ext cx="8215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Let's try this with a real example: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generate our simple chain, we need to create a template that follows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Phi-3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 expected format.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model takes in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system_prompt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which describes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what we expect from the LLM.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But we use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input_prompt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specific questions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2" name="Google Shape;202;p38"/>
          <p:cNvSpPr txBox="1"/>
          <p:nvPr>
            <p:ph type="title"/>
          </p:nvPr>
        </p:nvSpPr>
        <p:spPr>
          <a:xfrm>
            <a:off x="197475" y="683675"/>
            <a:ext cx="8215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Let’s create the template: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2" y="1295538"/>
            <a:ext cx="9042375" cy="29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9" name="Google Shape;209;p39"/>
          <p:cNvSpPr txBox="1"/>
          <p:nvPr>
            <p:ph type="title"/>
          </p:nvPr>
        </p:nvSpPr>
        <p:spPr>
          <a:xfrm>
            <a:off x="197475" y="655200"/>
            <a:ext cx="87330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create our first chain, we can use both the prompt that we created and the LLM and chain them together: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25" y="1776125"/>
            <a:ext cx="7473106" cy="4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/>
          <p:nvPr>
            <p:ph type="title"/>
          </p:nvPr>
        </p:nvSpPr>
        <p:spPr>
          <a:xfrm>
            <a:off x="313350" y="2189150"/>
            <a:ext cx="8830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use the chain, we need to use the </a:t>
            </a:r>
            <a:r>
              <a:rPr b="0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function 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25" y="2716175"/>
            <a:ext cx="6573869" cy="20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Single Link in the Chain: Prompt Template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4275"/>
            <a:ext cx="8839201" cy="28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299100" y="626700"/>
            <a:ext cx="8733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the previous example, we created a single chain consisting of a prompt template and an LLM.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Because the prompt was straightforward, the model was able to handle it with no issues. 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not always the case, some prompts contain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multiple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tasks and require </a:t>
            </a:r>
            <a:r>
              <a:rPr i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‘reasoning’.</a:t>
            </a:r>
            <a:endParaRPr i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these prompts, it is suitable to use a chain with multiple prompts.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97475" y="100575"/>
            <a:ext cx="8733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99100" y="626700"/>
            <a:ext cx="87330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74" y="626700"/>
            <a:ext cx="7834651" cy="444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172800" y="626700"/>
            <a:ext cx="88593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see how this works with an example. In this example, we want to generate a story that has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three components: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title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description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summary of the story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172800" y="626700"/>
            <a:ext cx="88593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generate that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story, we use LangChain to describe the first component.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 link,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is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only component that requires user input,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“summary”.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48" y="2699950"/>
            <a:ext cx="4757278" cy="2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Important Topics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0" y="596900"/>
            <a:ext cx="85227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Model I/O (Input/Output)</a:t>
            </a:r>
            <a:r>
              <a:rPr lang="en-GB" sz="2200"/>
              <a:t>: Loading and working with LLMs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Memory</a:t>
            </a:r>
            <a:r>
              <a:rPr lang="en-GB" sz="2200"/>
              <a:t>: Helping LLMs to remember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Agents</a:t>
            </a:r>
            <a:r>
              <a:rPr lang="en-GB" sz="2200"/>
              <a:t>: Combining complex behavior with external tools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Chains</a:t>
            </a:r>
            <a:r>
              <a:rPr lang="en-GB" sz="2200"/>
              <a:t>: Connecting methods and modules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172800" y="626700"/>
            <a:ext cx="8859300" cy="3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see this work using LangChain and Python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25" y="1104552"/>
            <a:ext cx="7776675" cy="30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172800" y="626700"/>
            <a:ext cx="8859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use the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function and provide our input to generate the story title.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" y="1689675"/>
            <a:ext cx="8859299" cy="126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284700" y="3029500"/>
            <a:ext cx="8859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Note that we can see both the input ("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") as well as the output ("title").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172800" y="626700"/>
            <a:ext cx="8859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the generated output, let's generate the next component,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main character "description" 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" y="1658350"/>
            <a:ext cx="8538379" cy="30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172800" y="626700"/>
            <a:ext cx="8859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the generated output, let's generate the next component,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story "description" 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88" y="1594375"/>
            <a:ext cx="7643774" cy="32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9" name="Google Shape;279;p49"/>
          <p:cNvSpPr txBox="1"/>
          <p:nvPr/>
        </p:nvSpPr>
        <p:spPr>
          <a:xfrm>
            <a:off x="172800" y="626700"/>
            <a:ext cx="8859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that we have created all three components, we can link them together to create our full chain to create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 story: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50" y="1521100"/>
            <a:ext cx="8839200" cy="81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725" y="2503525"/>
            <a:ext cx="5189426" cy="25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5">
            <a:alphaModFix/>
          </a:blip>
          <a:srcRect b="0" l="0" r="-8660" t="0"/>
          <a:stretch/>
        </p:blipFill>
        <p:spPr>
          <a:xfrm>
            <a:off x="2007725" y="2221047"/>
            <a:ext cx="5563126" cy="2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71225" y="100575"/>
            <a:ext cx="8859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 Chain with Multiple Prompts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142350" y="595025"/>
            <a:ext cx="8859300" cy="4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Running this chain gives us all three components.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only required us to input a single short prompt, the summary.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Another advantage of dividing the problem into smaller tasks is that we now have access to these individual components.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extract the title, for example, on its own.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could be more helpful in longer and more complicated chains.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Memory: Helping LLMs to Remember Conversations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94" name="Google Shape;294;p51"/>
          <p:cNvSpPr txBox="1"/>
          <p:nvPr/>
        </p:nvSpPr>
        <p:spPr>
          <a:xfrm>
            <a:off x="172800" y="1077000"/>
            <a:ext cx="88593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we use LLMs out of the box (basic inference), they will not remember what was being said in a conversation.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Any information shared in one prompt will not be remembered in the next.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LLMs, on their own, have no memory.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this section, we test different ways to apply some kind of memory using LangChain.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Memory: Helping LLMs to Remember Conversations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172800" y="1077000"/>
            <a:ext cx="8859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first test the forgetfulness of LLMs with code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 rotWithShape="1">
          <a:blip r:embed="rId3">
            <a:alphaModFix/>
          </a:blip>
          <a:srcRect b="0" l="0" r="0" t="24041"/>
          <a:stretch/>
        </p:blipFill>
        <p:spPr>
          <a:xfrm>
            <a:off x="116850" y="1466138"/>
            <a:ext cx="8971200" cy="127351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2"/>
          <p:cNvSpPr txBox="1"/>
          <p:nvPr/>
        </p:nvSpPr>
        <p:spPr>
          <a:xfrm>
            <a:off x="172800" y="2739650"/>
            <a:ext cx="8859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Next, we ask it to reproduce the name we have given it: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5" y="3225000"/>
            <a:ext cx="8747851" cy="17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Memory: Helping LLMs to Remember Conversations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172800" y="1077000"/>
            <a:ext cx="88593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LLMs are stateless,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every transaction/action is handled as if it were the first time.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address this, there are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common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methods: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 buffer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 summary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172800" y="633525"/>
            <a:ext cx="8859300" cy="4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this method does is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copy the full conversation history and include it in the prompt.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101" y="1637575"/>
            <a:ext cx="6483149" cy="335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LangChain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0" y="596900"/>
            <a:ext cx="84138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 this chapter, we will see example of the methods mentioned in the last slide using </a:t>
            </a:r>
            <a:r>
              <a:rPr b="1" lang="en-GB" sz="2200"/>
              <a:t>LangChain.</a:t>
            </a:r>
            <a:endParaRPr b="1"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LangChain </a:t>
            </a:r>
            <a:r>
              <a:rPr lang="en-GB" sz="2200"/>
              <a:t>is a framework designed to simplify the creation of applications using LLMs.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75" y="2412326"/>
            <a:ext cx="7444301" cy="2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2" name="Google Shape;322;p55"/>
          <p:cNvSpPr txBox="1"/>
          <p:nvPr/>
        </p:nvSpPr>
        <p:spPr>
          <a:xfrm>
            <a:off x="0" y="633525"/>
            <a:ext cx="903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LangChain, this form of memory is called </a:t>
            </a:r>
            <a:r>
              <a:rPr b="1" lang="en-GB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ConversationBufferMemory</a:t>
            </a:r>
            <a:endParaRPr b="1"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0" y="1320025"/>
            <a:ext cx="8708400" cy="29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 txBox="1"/>
          <p:nvPr/>
        </p:nvSpPr>
        <p:spPr>
          <a:xfrm>
            <a:off x="91625" y="4307525"/>
            <a:ext cx="903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Here, </a:t>
            </a:r>
            <a:r>
              <a:rPr b="1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chat_history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is defined internally by LLMChain</a:t>
            </a:r>
            <a:endParaRPr b="1" sz="1800">
              <a:solidFill>
                <a:srgbClr val="188038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0" name="Google Shape;330;p56"/>
          <p:cNvSpPr txBox="1"/>
          <p:nvPr/>
        </p:nvSpPr>
        <p:spPr>
          <a:xfrm>
            <a:off x="152400" y="4487525"/>
            <a:ext cx="9032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ConversationBufferMemory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will store all the conversations we have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25" y="1704575"/>
            <a:ext cx="8215824" cy="29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152400" y="785925"/>
            <a:ext cx="90321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Next, we can create LangChain’s ConversationBufferMemory and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assign it to the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chat_history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input variable.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91625" y="3199329"/>
            <a:ext cx="90321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You can find the generated text in the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key, the input prompt in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input_prompt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and the chat history in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chat_history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 you can see,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chat_history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: , there is no chat history as this is the first time we used this specific chain.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55950" y="553650"/>
            <a:ext cx="8809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check whether we did this correctly: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513"/>
            <a:ext cx="88392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6" name="Google Shape;346;p58"/>
          <p:cNvSpPr txBox="1"/>
          <p:nvPr/>
        </p:nvSpPr>
        <p:spPr>
          <a:xfrm>
            <a:off x="91625" y="638125"/>
            <a:ext cx="88095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While using the entire previous chat history as an input is effective in retrieving information and creating memory, this creates a problem.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the conversation progresses, the higher the number of tokens is used in the conversation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makes it faster to reach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context window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limit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Recall that context window is the number of total tokens a model can take in as input.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2" name="Google Shape;352;p59"/>
          <p:cNvSpPr txBox="1"/>
          <p:nvPr/>
        </p:nvSpPr>
        <p:spPr>
          <a:xfrm>
            <a:off x="91625" y="638125"/>
            <a:ext cx="88095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address this limitation, we can use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llows the user to decide how many (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past conversations are included in the memory.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91625" y="638125"/>
            <a:ext cx="88095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try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87" y="1057850"/>
            <a:ext cx="8002374" cy="34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65" name="Google Shape;365;p61"/>
          <p:cNvSpPr txBox="1"/>
          <p:nvPr/>
        </p:nvSpPr>
        <p:spPr>
          <a:xfrm>
            <a:off x="91625" y="638125"/>
            <a:ext cx="88095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try out a series of questions: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50" y="1101975"/>
            <a:ext cx="7475700" cy="39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2" name="Google Shape;372;p62"/>
          <p:cNvSpPr txBox="1"/>
          <p:nvPr/>
        </p:nvSpPr>
        <p:spPr>
          <a:xfrm>
            <a:off x="91625" y="638125"/>
            <a:ext cx="88095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check whether it can answer a question regarding the name: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88" y="1083700"/>
            <a:ext cx="7581275" cy="39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9" name="Google Shape;379;p63"/>
          <p:cNvSpPr txBox="1"/>
          <p:nvPr/>
        </p:nvSpPr>
        <p:spPr>
          <a:xfrm>
            <a:off x="7625" y="638125"/>
            <a:ext cx="90729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Based on the output in ' text ' it correctly remembers the name we gave it. The chat history is updated with the previous question.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know that we set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 = 2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, meaning we only retain information from the last 2 conversations.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test this and see whether the model remembers the age we provided (from 3 conversations before).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5" name="Google Shape;385;p64"/>
          <p:cNvSpPr txBox="1"/>
          <p:nvPr/>
        </p:nvSpPr>
        <p:spPr>
          <a:xfrm>
            <a:off x="7625" y="4139100"/>
            <a:ext cx="90729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you can see in the response, the LLM outputs the expected information. It doesn't have access to the age information.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0" y="655376"/>
            <a:ext cx="8069725" cy="34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197475" y="100575"/>
            <a:ext cx="79719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Model I/O: Loading Quantized Models with LangChain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1" name="Google Shape;141;p29"/>
          <p:cNvSpPr txBox="1"/>
          <p:nvPr>
            <p:ph type="title"/>
          </p:nvPr>
        </p:nvSpPr>
        <p:spPr>
          <a:xfrm>
            <a:off x="197475" y="1165575"/>
            <a:ext cx="82158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 in previous chapters, we will be using </a:t>
            </a:r>
            <a:r>
              <a:rPr b="0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Phi-3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This time we will use the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GGUF (GPT-Generated Unified Format)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GGUF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model represents a compressed version of the original model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This is achieved using a method called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quantization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 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Windowed Conversation Buffer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2" name="Google Shape;392;p65"/>
          <p:cNvSpPr txBox="1"/>
          <p:nvPr/>
        </p:nvSpPr>
        <p:spPr>
          <a:xfrm>
            <a:off x="7625" y="696875"/>
            <a:ext cx="9072900" cy="4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ConversationBufferWindowMemory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e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ffective in use cases where conversations are short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fails in retrieving possibly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important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information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limitation is addressed by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 Summary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8" name="Google Shape;398;p66"/>
          <p:cNvSpPr txBox="1"/>
          <p:nvPr/>
        </p:nvSpPr>
        <p:spPr>
          <a:xfrm>
            <a:off x="7625" y="622975"/>
            <a:ext cx="9072900" cy="4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see that the last 2 ways we can retain memory have issues, both regarding the context window limit.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 Summary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completely addresses this.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It is a technique that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summarizes an entire conversation history to distill it into the main points.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gets rid or significantly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reduces the impact of the number and the length of previous conversations.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4" name="Google Shape;404;p67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summarization process is handled by an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LLM.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It is given the entire conversation history as input and asked to create a concise summary.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62" y="2070975"/>
            <a:ext cx="6377426" cy="29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1" name="Google Shape;411;p68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Because we need an external LLM for summarization, we make 2 calls whenever we ask the LLM: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user prompt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summarization prompt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9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7" name="Google Shape;417;p69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use this in LangChain, we first need to prepare a summarization template that we will use as the summarization prompt: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875" y="1604125"/>
            <a:ext cx="6831600" cy="33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ConversationSummaryMemory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LangChain is similar to what we did previously.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 b="10594" l="0" r="0" t="0"/>
          <a:stretch/>
        </p:blipFill>
        <p:spPr>
          <a:xfrm>
            <a:off x="633525" y="1539575"/>
            <a:ext cx="8067001" cy="35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1" name="Google Shape;431;p71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test out its summarization capabilities: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5" y="1062951"/>
            <a:ext cx="8119801" cy="35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8" name="Google Shape;438;p72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each step, conversations are summarized up to that point.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get the most recent summary, we can access the memory variable we created previously: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00" y="2030400"/>
            <a:ext cx="7946140" cy="30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5" name="Google Shape;445;p73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decreases the tokens used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the conversation by a lot.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the model would need to infer information from context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since it doesn't have the explicit statements and queries.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Also,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multiple calls to the same LLM are needed,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one for the prompt and one for the summarization.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slow down the overall response generation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Conversation Summary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1" name="Google Shape;451;p74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Choosing between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ConversationSummaryMemory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ConversationBufferMemory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is about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speed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memory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163" y="1511550"/>
            <a:ext cx="5025026" cy="35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197475" y="100575"/>
            <a:ext cx="79719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Model I/O: Loading Quantized Models with LangChain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197475" y="1165575"/>
            <a:ext cx="82158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What is Quantization?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Quantization 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reduces the number of bits required to represent the parameters of an LLM while attempting most of the original information.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This could cause </a:t>
            </a:r>
            <a:r>
              <a:rPr b="0"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r>
              <a:rPr b="0"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me reduction in precision.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But this loss is made up for in </a:t>
            </a:r>
            <a:r>
              <a:rPr b="0"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speed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0"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lower resource needs</a:t>
            </a:r>
            <a:endParaRPr b="0" i="1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Agents: Creating a System of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8" name="Google Shape;458;p75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Agents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are systems that leverage a language model to determine which actions to take.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gents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 make use of everything we've discussed so far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(I/O, chains, and memory).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 has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vital components: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that agents can use to do things that it wouldn't be able to do on its own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agent type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which plans the action to take or tools to use.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Agents: Creating a System of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4" name="Google Shape;464;p76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Unlike chains, agents are more able and can do things like creating and self-correcting.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example, instead of asking an LLM to solve an equation,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can give it access to a calculator (tool).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 providing LLMs with multiple tools, they would have the ability to choose the best tool for a specific query.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type="title"/>
          </p:nvPr>
        </p:nvSpPr>
        <p:spPr>
          <a:xfrm>
            <a:off x="71225" y="100575"/>
            <a:ext cx="9072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Agents: Creating a System of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0" name="Google Shape;470;p77"/>
          <p:cNvSpPr txBox="1"/>
          <p:nvPr/>
        </p:nvSpPr>
        <p:spPr>
          <a:xfrm>
            <a:off x="7625" y="601850"/>
            <a:ext cx="9072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0" y="729826"/>
            <a:ext cx="7422900" cy="3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7625" y="1045325"/>
            <a:ext cx="90729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LLMs have “</a:t>
            </a:r>
            <a:r>
              <a:rPr i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reasoning”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abilities, but can’t act on their own.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be able to act, thy require specific queries.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ReAct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merges these two concepts (Reasoning and Acting) to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allow reasoning to affect acting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allow acting to affect reasoning.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ReAct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has 3 steps: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Thought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Action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Observation</a:t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3" name="Google Shape;483;p79"/>
          <p:cNvSpPr txBox="1"/>
          <p:nvPr/>
        </p:nvSpPr>
        <p:spPr>
          <a:xfrm>
            <a:off x="7625" y="1045325"/>
            <a:ext cx="90729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ReAct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is illustrated below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50" y="1488475"/>
            <a:ext cx="5301849" cy="35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0" name="Google Shape;490;p80"/>
          <p:cNvSpPr txBox="1"/>
          <p:nvPr/>
        </p:nvSpPr>
        <p:spPr>
          <a:xfrm>
            <a:off x="7625" y="1045325"/>
            <a:ext cx="90729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 illustrated above, the LLM is asked to create a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thought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based on the input provided. (</a:t>
            </a:r>
            <a:r>
              <a:rPr i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what to do next and why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Based on the thought, an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action 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is triggered. (</a:t>
            </a:r>
            <a:r>
              <a:rPr i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external tool like a calculator or search engine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Based on the result of using the tool, the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of the output is made. (</a:t>
            </a:r>
            <a:r>
              <a:rPr i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often a summary of whatever result it retrieved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1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6" name="Google Shape;496;p81"/>
          <p:cNvSpPr txBox="1"/>
          <p:nvPr/>
        </p:nvSpPr>
        <p:spPr>
          <a:xfrm>
            <a:off x="7625" y="1045325"/>
            <a:ext cx="90729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steps described in the previous slide are illustrated here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388" y="1531150"/>
            <a:ext cx="4097474" cy="31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3" name="Google Shape;503;p82"/>
          <p:cNvSpPr txBox="1"/>
          <p:nvPr/>
        </p:nvSpPr>
        <p:spPr>
          <a:xfrm>
            <a:off x="95100" y="1098075"/>
            <a:ext cx="89538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ReAct in LangChain</a:t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Let's build a pipeline that can search the web for answers and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perform calculations with a calculator.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" name="Google Shape;5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00" y="2300375"/>
            <a:ext cx="8778425" cy="23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0" name="Google Shape;510;p83"/>
          <p:cNvSpPr txBox="1"/>
          <p:nvPr/>
        </p:nvSpPr>
        <p:spPr>
          <a:xfrm>
            <a:off x="95100" y="1098075"/>
            <a:ext cx="89538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Let's create the template for ReAct: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850" y="1541600"/>
            <a:ext cx="4173374" cy="35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7" name="Google Shape;517;p84"/>
          <p:cNvSpPr txBox="1"/>
          <p:nvPr/>
        </p:nvSpPr>
        <p:spPr>
          <a:xfrm>
            <a:off x="95100" y="1098075"/>
            <a:ext cx="89538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enable it to interact with external tools better, we will describe what these tools are: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50" y="1856950"/>
            <a:ext cx="6650512" cy="32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197475" y="100575"/>
            <a:ext cx="79719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Model I/O: Loading Quantized Models with LangChain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197475" y="1165575"/>
            <a:ext cx="8215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 this chapter, we will be using the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16-bit variant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5" y="1637325"/>
            <a:ext cx="8621527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>
            <p:ph type="title"/>
          </p:nvPr>
        </p:nvSpPr>
        <p:spPr>
          <a:xfrm>
            <a:off x="464100" y="2335950"/>
            <a:ext cx="8215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We use llama-cpp-python with LangChain to load the GGUF file: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50" y="2838400"/>
            <a:ext cx="5915099" cy="22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5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24" name="Google Shape;524;p85"/>
          <p:cNvSpPr txBox="1"/>
          <p:nvPr/>
        </p:nvSpPr>
        <p:spPr>
          <a:xfrm>
            <a:off x="95100" y="1098075"/>
            <a:ext cx="89538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Now that we have defined everything we need, let's create the ReAct agent and pass it to the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AgentExecutor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, which handles executing the steps: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p85"/>
          <p:cNvPicPr preferRelativeResize="0"/>
          <p:nvPr/>
        </p:nvPicPr>
        <p:blipFill rotWithShape="1">
          <a:blip r:embed="rId3">
            <a:alphaModFix/>
          </a:blip>
          <a:srcRect b="3299" l="419" r="-5395" t="-3300"/>
          <a:stretch/>
        </p:blipFill>
        <p:spPr>
          <a:xfrm>
            <a:off x="253475" y="2286800"/>
            <a:ext cx="8795425" cy="22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6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31" name="Google Shape;531;p86"/>
          <p:cNvSpPr txBox="1"/>
          <p:nvPr/>
        </p:nvSpPr>
        <p:spPr>
          <a:xfrm>
            <a:off x="95100" y="1098075"/>
            <a:ext cx="89538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Let's test whether this works: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2" name="Google Shape;5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5" y="1845162"/>
            <a:ext cx="8837849" cy="25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7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95100" y="960850"/>
            <a:ext cx="8953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When finished, the model gives an output like this: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9" name="Google Shape;5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" y="1561327"/>
            <a:ext cx="9144000" cy="159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8"/>
          <p:cNvSpPr txBox="1"/>
          <p:nvPr>
            <p:ph type="title"/>
          </p:nvPr>
        </p:nvSpPr>
        <p:spPr>
          <a:xfrm>
            <a:off x="71225" y="100575"/>
            <a:ext cx="9072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The Driving Power Behind Agents: Step-By-Step Reasoning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45" name="Google Shape;545;p88"/>
          <p:cNvSpPr txBox="1"/>
          <p:nvPr/>
        </p:nvSpPr>
        <p:spPr>
          <a:xfrm>
            <a:off x="95100" y="1013650"/>
            <a:ext cx="89538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Summary:</a:t>
            </a:r>
            <a:endParaRPr b="1" sz="24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ReAct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guides LLMs through a cyclical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Thought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Action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process to solve complex queries.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Requires a structured template defining the reasoning format and available tools (search, calculator, etc.).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AgentExecutor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manages </a:t>
            </a:r>
            <a:r>
              <a:rPr b="1"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iterative</a:t>
            </a: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execution, connecting the LLM with external tools.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Agent autonomously breaks down queries into steps, using tools until reaching a final answer.</a:t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/>
          <p:nvPr>
            <p:ph type="title"/>
          </p:nvPr>
        </p:nvSpPr>
        <p:spPr>
          <a:xfrm>
            <a:off x="3969300" y="2247000"/>
            <a:ext cx="1205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100"/>
              <a:buNone/>
            </a:pPr>
            <a:r>
              <a:rPr lang="en-GB">
                <a:highlight>
                  <a:schemeClr val="lt1"/>
                </a:highlight>
              </a:rPr>
              <a:t>END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197475" y="100575"/>
            <a:ext cx="79719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Model I/O: Loading Quantized Models with LangChain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2" name="Google Shape;162;p32"/>
          <p:cNvSpPr txBox="1"/>
          <p:nvPr>
            <p:ph type="title"/>
          </p:nvPr>
        </p:nvSpPr>
        <p:spPr>
          <a:xfrm>
            <a:off x="197475" y="1165575"/>
            <a:ext cx="8215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LangChain, we use the </a:t>
            </a:r>
            <a:r>
              <a:rPr b="0"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invoke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function to generate output: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9575"/>
            <a:ext cx="8839203" cy="9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>
            <p:ph type="title"/>
          </p:nvPr>
        </p:nvSpPr>
        <p:spPr>
          <a:xfrm>
            <a:off x="278925" y="2827725"/>
            <a:ext cx="82158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As you can see, there is no output. 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Looking back to the previous chapters, we know Phi-3 requires a specific prompt template.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197475" y="100575"/>
            <a:ext cx="79719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Model I/O: Loading Quantized Models with LangChain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0" name="Google Shape;170;p33"/>
          <p:cNvSpPr txBox="1"/>
          <p:nvPr>
            <p:ph type="title"/>
          </p:nvPr>
        </p:nvSpPr>
        <p:spPr>
          <a:xfrm>
            <a:off x="197475" y="1165575"/>
            <a:ext cx="8215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But instead of having to use this template every time, 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We could instead use LangChain's core functionality, called </a:t>
            </a:r>
            <a:r>
              <a:rPr i="1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'chains'</a:t>
            </a: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197475" y="100575"/>
            <a:ext cx="7971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Chains: Extending the Capabilities of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6" name="Google Shape;176;p34"/>
          <p:cNvSpPr txBox="1"/>
          <p:nvPr>
            <p:ph type="title"/>
          </p:nvPr>
        </p:nvSpPr>
        <p:spPr>
          <a:xfrm>
            <a:off x="197475" y="683675"/>
            <a:ext cx="82158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0"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most basic form of a chain in LangChain is a </a:t>
            </a:r>
            <a:r>
              <a:rPr lang="en-GB" sz="22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single chain.</a:t>
            </a:r>
            <a:endParaRPr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775"/>
            <a:ext cx="8839203" cy="315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